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4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ambria" panose="02040503050406030204" pitchFamily="18" charset="0"/>
      <p:regular r:id="rId48"/>
      <p:bold r:id="rId49"/>
      <p:italic r:id="rId50"/>
      <p:boldItalic r:id="rId51"/>
    </p:embeddedFont>
    <p:embeddedFont>
      <p:font typeface="Helvetica Neue" panose="020B0604020202020204" charset="0"/>
      <p:regular r:id="rId52"/>
      <p:bold r:id="rId53"/>
      <p:italic r:id="rId54"/>
      <p:boldItalic r:id="rId55"/>
    </p:embeddedFont>
    <p:embeddedFont>
      <p:font typeface="Hind" panose="02000000000000000000" pitchFamily="50" charset="0"/>
      <p:regular r:id="rId56"/>
      <p:bold r:id="rId57"/>
    </p:embeddedFont>
    <p:embeddedFont>
      <p:font typeface="Hind Medium" panose="02000000000000000000" pitchFamily="50" charset="0"/>
      <p:regular r:id="rId58"/>
      <p:bold r:id="rId59"/>
    </p:embeddedFont>
    <p:embeddedFont>
      <p:font typeface="Quattrocento Sans" panose="020B0604020202020204" charset="0"/>
      <p:regular r:id="rId60"/>
      <p:bold r:id="rId61"/>
      <p:italic r:id="rId62"/>
      <p:boldItalic r:id="rId63"/>
    </p:embeddedFont>
    <p:embeddedFont>
      <p:font typeface="Roboto" panose="02000000000000000000" pitchFamily="2" charset="0"/>
      <p:regular r:id="rId64"/>
      <p:bold r:id="rId65"/>
      <p:italic r:id="rId66"/>
      <p:boldItalic r:id="rId67"/>
    </p:embeddedFont>
    <p:embeddedFont>
      <p:font typeface="Trebuchet MS" panose="020B0603020202020204" pitchFamily="34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4.fntdata"/><Relationship Id="rId63" Type="http://schemas.openxmlformats.org/officeDocument/2006/relationships/font" Target="fonts/font20.fntdata"/><Relationship Id="rId68" Type="http://schemas.openxmlformats.org/officeDocument/2006/relationships/font" Target="fonts/font2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font" Target="fonts/font23.fntdata"/><Relationship Id="rId74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font" Target="fonts/font21.fntdata"/><Relationship Id="rId69" Type="http://schemas.openxmlformats.org/officeDocument/2006/relationships/font" Target="fonts/font26.fntdata"/><Relationship Id="rId8" Type="http://schemas.openxmlformats.org/officeDocument/2006/relationships/slide" Target="slides/slide6.xml"/><Relationship Id="rId51" Type="http://schemas.openxmlformats.org/officeDocument/2006/relationships/font" Target="fonts/font8.fntdata"/><Relationship Id="rId72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font" Target="fonts/font2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Relationship Id="rId70" Type="http://schemas.openxmlformats.org/officeDocument/2006/relationships/font" Target="fonts/font27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font" Target="fonts/font22.fntdata"/><Relationship Id="rId73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5.xml"/><Relationship Id="rId71" Type="http://schemas.openxmlformats.org/officeDocument/2006/relationships/font" Target="fonts/font28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f31a6ec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g4f31a6ec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04351dca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504351dca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04351dca4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504351dca4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04351dca4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g504351dca4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04351dca4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504351dca4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04351dca4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504351dca4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04351dca4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g504351dca4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04351dca4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g504351dca4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04351dca4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8" name="Google Shape;318;g504351dca4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04351dca4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g504351dca4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04351dca4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g504351dca4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f31a6ec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4f31a6ec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504351dca4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g504351dca4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04351dca4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5" name="Google Shape;375;g504351dca4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04351dca4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g504351dca4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504351dca4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0" name="Google Shape;400;g504351dca4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504351dca4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6" name="Google Shape;416;g504351dca4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04351dca4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g504351dca4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504351dca4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5" name="Google Shape;445;g504351dca4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504351dca4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7" name="Google Shape;457;g504351dca4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504351dca4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1" name="Google Shape;471;g504351dca4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04351dca4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Google Shape;485;g504351dca4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31a6ec74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g4f31a6ec74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504351dca4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9" name="Google Shape;499;g504351dca4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504351dca4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5" name="Google Shape;515;g504351dca4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04351dca4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0" name="Google Shape;530;g504351dca4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504351dca4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3" name="Google Shape;543;g504351dca4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504351dca4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g504351dca4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504351dca4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g504351dca4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504351dca4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4" name="Google Shape;584;g504351dca4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504351dca4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9" name="Google Shape;599;g504351dca4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04351dca4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4" name="Google Shape;614;g504351dca4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504351dca4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6" name="Google Shape;626;g504351dca4_0_5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04351dc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504351dc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04351dca4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9" name="Google Shape;639;g504351dca4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f31a6ec74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4f31a6ec74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04351dc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g504351dc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04351dca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g504351dca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04351dca4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g504351dca4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04351dca4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504351dca4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DG Themed_Geo" type="title">
  <p:cSld name="TITLE">
    <p:bg>
      <p:bgPr>
        <a:solidFill>
          <a:srgbClr val="005B9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6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63" name="Google Shape;63;p16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6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6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6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2" name="Google Shape;82;p1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2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01" name="Google Shape;101;p2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ctrTitle"/>
          </p:nvPr>
        </p:nvSpPr>
        <p:spPr>
          <a:xfrm>
            <a:off x="460950" y="1769500"/>
            <a:ext cx="8222100" cy="14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Module 05</a:t>
            </a:r>
            <a:endParaRPr sz="4400" b="1" dirty="0">
              <a:latin typeface="Hind"/>
              <a:ea typeface="Hind"/>
              <a:cs typeface="Hind"/>
              <a:sym typeface="Hin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Command Line Skills</a:t>
            </a:r>
            <a:endParaRPr sz="4400" b="1" dirty="0"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3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3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2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2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2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2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2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2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4294967295"/>
          </p:nvPr>
        </p:nvSpPr>
        <p:spPr>
          <a:xfrm>
            <a:off x="311700" y="2599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The Shell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33" name="Google Shape;233;p32"/>
          <p:cNvSpPr txBox="1">
            <a:spLocks noGrp="1"/>
          </p:cNvSpPr>
          <p:nvPr>
            <p:ph type="body" idx="4294967295"/>
          </p:nvPr>
        </p:nvSpPr>
        <p:spPr>
          <a:xfrm>
            <a:off x="364950" y="908938"/>
            <a:ext cx="8520600" cy="40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When a terminal application is run, and a shell appears, displaying an important part of the interface — the prompt. </a:t>
            </a: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lang="en" sz="16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ypically the prompt contains information about the user and the system. Below is a common prompt structure:</a:t>
            </a: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prompt shown contains the following information:</a:t>
            </a: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○"/>
            </a:pP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Username (</a:t>
            </a:r>
            <a:r>
              <a:rPr lang="en" sz="16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sysadmin</a:t>
            </a: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○"/>
            </a:pP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System name (</a:t>
            </a:r>
            <a:r>
              <a:rPr lang="en" sz="16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localhost</a:t>
            </a: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○"/>
            </a:pP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Current Directory (</a:t>
            </a:r>
            <a:r>
              <a:rPr lang="en" sz="16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4" name="Google Shape;234;p32"/>
          <p:cNvSpPr/>
          <p:nvPr/>
        </p:nvSpPr>
        <p:spPr>
          <a:xfrm>
            <a:off x="899100" y="2392950"/>
            <a:ext cx="7452300" cy="357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5" name="Google Shape;235;p32"/>
          <p:cNvSpPr/>
          <p:nvPr/>
        </p:nvSpPr>
        <p:spPr>
          <a:xfrm>
            <a:off x="984825" y="4363725"/>
            <a:ext cx="7366500" cy="357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C9D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symbol is used as shorthand for the user's home directory. </a:t>
            </a:r>
            <a:endParaRPr sz="12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831C0A-002D-4A2F-BC44-B08382980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163" y="4803713"/>
            <a:ext cx="2180560" cy="1849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>
            <a:spLocks noGrp="1"/>
          </p:cNvSpPr>
          <p:nvPr>
            <p:ph type="ctrTitle"/>
          </p:nvPr>
        </p:nvSpPr>
        <p:spPr>
          <a:xfrm>
            <a:off x="570300" y="19605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>
                <a:latin typeface="Hind"/>
                <a:ea typeface="Hind"/>
                <a:cs typeface="Hind"/>
                <a:sym typeface="Hind"/>
              </a:rPr>
              <a:t>Commands</a:t>
            </a:r>
            <a:endParaRPr sz="4400" b="1" i="0" u="none" strike="noStrike" cap="none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3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3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3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3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3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3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66CD0B-D3F5-4FA3-B868-1CC19ECB7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4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4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4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4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4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4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4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60" name="Google Shape;260;p3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command is a software program that when executed on the CLI, performs an action on the computer.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execute a command, the first step is to type the name of the command.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If you type </a:t>
            </a:r>
            <a:r>
              <a:rPr lang="en" sz="160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hit </a:t>
            </a:r>
            <a:r>
              <a:rPr lang="en" sz="1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Enter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The result should resemble the example below: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1" name="Google Shape;261;p34"/>
          <p:cNvSpPr/>
          <p:nvPr/>
        </p:nvSpPr>
        <p:spPr>
          <a:xfrm>
            <a:off x="870150" y="3035825"/>
            <a:ext cx="7144800" cy="607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None/>
            </a:pPr>
            <a:r>
              <a:rPr lang="en" sz="12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2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2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2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" sz="1200">
                <a:solidFill>
                  <a:srgbClr val="EEEEEE"/>
                </a:solidFill>
                <a:highlight>
                  <a:srgbClr val="111111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br>
              <a:rPr lang="en" sz="1200">
                <a:solidFill>
                  <a:srgbClr val="EEEEEE"/>
                </a:solidFill>
                <a:highlight>
                  <a:srgbClr val="11111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 b="1">
                <a:solidFill>
                  <a:srgbClr val="729FCF"/>
                </a:solidFill>
                <a:highlight>
                  <a:srgbClr val="111111"/>
                </a:highlight>
                <a:latin typeface="Courier New"/>
                <a:ea typeface="Courier New"/>
                <a:cs typeface="Courier New"/>
                <a:sym typeface="Courier New"/>
              </a:rPr>
              <a:t>Desktop  Documents  Downloads  Music  Pictures  Public  Templates  Videos</a:t>
            </a:r>
            <a:endParaRPr sz="1200" b="1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FDB10B-91AF-4E3D-9307-6EFFC817C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5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5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5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5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5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5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5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74" name="Google Shape;274;p3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 commands require additional input to run correctly.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additional input comes in two forms: </a:t>
            </a:r>
            <a:r>
              <a:rPr lang="en" sz="16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and </a:t>
            </a:r>
            <a:r>
              <a:rPr lang="en" sz="16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arguments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 are used to modify the core behavior of a command.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Arguments are used to provide additional information (such as a filename or a username).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typical format for a command is as follows: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5" name="Google Shape;275;p35"/>
          <p:cNvSpPr/>
          <p:nvPr/>
        </p:nvSpPr>
        <p:spPr>
          <a:xfrm>
            <a:off x="899150" y="3316200"/>
            <a:ext cx="7135200" cy="419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command [options] [arguments]</a:t>
            </a:r>
            <a:endParaRPr sz="12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DCEA1B-93EA-4C1A-81CB-8F13E0217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>
            <a:spLocks noGrp="1"/>
          </p:cNvSpPr>
          <p:nvPr>
            <p:ph type="ctrTitle"/>
          </p:nvPr>
        </p:nvSpPr>
        <p:spPr>
          <a:xfrm>
            <a:off x="333150" y="2152350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Arguments</a:t>
            </a:r>
            <a:endParaRPr sz="4400" b="1" i="0" u="none" strike="noStrike" cap="none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281" name="Google Shape;281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6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6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6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6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6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A98339-C36C-469D-A7A1-493BF92D9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7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7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7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7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7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7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7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00" name="Google Shape;300;p37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An argument can be used to specify something for the command to act upon.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If the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command is given the name of a directory as an argument, it lists the contents of that directory: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 commands (such as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 accept multiple arguments: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1" name="Google Shape;301;p37"/>
          <p:cNvSpPr/>
          <p:nvPr/>
        </p:nvSpPr>
        <p:spPr>
          <a:xfrm>
            <a:off x="734800" y="1276200"/>
            <a:ext cx="7135200" cy="419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None/>
            </a:pP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command [options] [</a:t>
            </a:r>
            <a:r>
              <a:rPr lang="en" sz="12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arguments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2" name="Google Shape;302;p37"/>
          <p:cNvSpPr/>
          <p:nvPr/>
        </p:nvSpPr>
        <p:spPr>
          <a:xfrm>
            <a:off x="899150" y="2919800"/>
            <a:ext cx="7753800" cy="612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ls /etc/ppp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ip-down.d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100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ip-up.d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/>
          </a:p>
        </p:txBody>
      </p:sp>
      <p:sp>
        <p:nvSpPr>
          <p:cNvPr id="303" name="Google Shape;303;p37"/>
          <p:cNvSpPr/>
          <p:nvPr/>
        </p:nvSpPr>
        <p:spPr>
          <a:xfrm>
            <a:off x="879800" y="4041325"/>
            <a:ext cx="7773300" cy="348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ls /etc/ppp /etc/ssh    </a:t>
            </a:r>
            <a:endParaRPr sz="11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FB874F-3662-4FD4-994A-458373001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>
            <a:spLocks noGrp="1"/>
          </p:cNvSpPr>
          <p:nvPr>
            <p:ph type="ctrTitle"/>
          </p:nvPr>
        </p:nvSpPr>
        <p:spPr>
          <a:xfrm>
            <a:off x="570300" y="19605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>
                <a:latin typeface="Hind"/>
                <a:ea typeface="Hind"/>
                <a:cs typeface="Hind"/>
                <a:sym typeface="Hind"/>
              </a:rPr>
              <a:t>Options</a:t>
            </a:r>
            <a:endParaRPr sz="4400" b="1" i="0" u="none" strike="noStrike" cap="none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09" name="Google Shape;309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8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8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8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8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38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8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AD6EB4-E3D4-4FED-B85D-929B81B7B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9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9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9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9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9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9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9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Options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28" name="Google Shape;328;p39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 can be used with commands to expand or modify the way a command behaves.  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For example, using the </a:t>
            </a:r>
            <a:r>
              <a:rPr lang="en" sz="1400" dirty="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-l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option of the </a:t>
            </a:r>
            <a:r>
              <a:rPr lang="en" sz="1400" dirty="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results in a </a:t>
            </a:r>
            <a:r>
              <a:rPr lang="en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long listing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providing additional information about the files that are listed</a:t>
            </a:r>
            <a:r>
              <a:rPr lang="en" sz="1400" dirty="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Often the character is chosen to be mnemonic for its purpose, like choosing the letter </a:t>
            </a:r>
            <a:r>
              <a:rPr lang="en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for </a:t>
            </a:r>
            <a:r>
              <a:rPr lang="en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long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or </a:t>
            </a:r>
            <a:r>
              <a:rPr lang="en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for </a:t>
            </a:r>
            <a:r>
              <a:rPr lang="en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reverse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9" name="Google Shape;329;p39"/>
          <p:cNvSpPr/>
          <p:nvPr/>
        </p:nvSpPr>
        <p:spPr>
          <a:xfrm>
            <a:off x="734800" y="1276200"/>
            <a:ext cx="7135200" cy="419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None/>
            </a:pP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command [</a:t>
            </a:r>
            <a:r>
              <a:rPr lang="en" sz="12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options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] [arguments]</a:t>
            </a:r>
            <a:endParaRPr sz="120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0" name="Google Shape;330;p39"/>
          <p:cNvSpPr/>
          <p:nvPr/>
        </p:nvSpPr>
        <p:spPr>
          <a:xfrm>
            <a:off x="850800" y="2734225"/>
            <a:ext cx="7773300" cy="1316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ls -l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total 0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drwxr-xr-x 1 sysadmin sysadmin 0 Jan 29  2015 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Desktop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drwxr-xr-x 1 sysadmin sysadmin 0 Jan 29  2015 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Documents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Output Omitted...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DDAFD7-902D-45CC-8267-AD8D20047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0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0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40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0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40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40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40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Options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43" name="Google Shape;343;p4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 can be used in conjunction with other options: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Options are often single letters; however, sometimes they are words or phrases as well.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Typically, older commands use single letters while newer commands use complete words for options.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○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Single-letter options are preceded by a single dash 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character, like the </a:t>
            </a:r>
            <a:r>
              <a:rPr lang="en" sz="12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-h</a:t>
            </a:r>
            <a:r>
              <a:rPr lang="en" sz="1200">
                <a:solidFill>
                  <a:schemeClr val="dk1"/>
                </a:solidFill>
                <a:highlight>
                  <a:srgbClr val="F9F2F4"/>
                </a:highlight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option.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○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Full-word options are preceded by two dash -- characters like the full-word form of the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2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-h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option, the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" sz="120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--human-readable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option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4" name="Google Shape;344;p40"/>
          <p:cNvSpPr/>
          <p:nvPr/>
        </p:nvSpPr>
        <p:spPr>
          <a:xfrm>
            <a:off x="883500" y="1662925"/>
            <a:ext cx="7377000" cy="367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5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ls -lr  </a:t>
            </a:r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F621026-0A7D-4F42-AC6A-71FD30C33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1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1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1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1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1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1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41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 History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57" name="Google Shape;357;p41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When a command is executed in the terminal, it is stored in a history list.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makes it easy to execute the same command later eliminating the need to retype the entire command.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Pressing the </a:t>
            </a:r>
            <a:r>
              <a:rPr lang="en" sz="1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Up Arrow ↑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key displays the previous command on the prompt line.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view the entire history list of a terminal, use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history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8" name="Google Shape;358;p41"/>
          <p:cNvSpPr/>
          <p:nvPr/>
        </p:nvSpPr>
        <p:spPr>
          <a:xfrm>
            <a:off x="935725" y="3161500"/>
            <a:ext cx="7377000" cy="1361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history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1  date 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2  ls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3  cal 5 2030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4  history                                 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6D455F-26DC-444E-9AB6-FA30EBCAF1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ctrTitle"/>
          </p:nvPr>
        </p:nvSpPr>
        <p:spPr>
          <a:xfrm>
            <a:off x="560650" y="1546575"/>
            <a:ext cx="8222100" cy="23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Hind Medium"/>
                <a:ea typeface="Hind Medium"/>
                <a:cs typeface="Hind Medium"/>
                <a:sym typeface="Hind Medium"/>
              </a:rPr>
              <a:t>Exam Objective</a:t>
            </a:r>
            <a:endParaRPr>
              <a:latin typeface="Hind Medium"/>
              <a:ea typeface="Hind Medium"/>
              <a:cs typeface="Hind Medium"/>
              <a:sym typeface="Hi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>
                <a:latin typeface="Hind Medium"/>
                <a:ea typeface="Hind Medium"/>
                <a:cs typeface="Hind Medium"/>
                <a:sym typeface="Hind Medium"/>
              </a:rPr>
              <a:t>2.1 Command Line Basics</a:t>
            </a:r>
            <a:endParaRPr sz="2400">
              <a:latin typeface="Hind Medium"/>
              <a:ea typeface="Hind Medium"/>
              <a:cs typeface="Hind Medium"/>
              <a:sym typeface="Hin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400">
              <a:latin typeface="Hind Medium"/>
              <a:ea typeface="Hind Medium"/>
              <a:cs typeface="Hind Medium"/>
              <a:sym typeface="Hind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>
                <a:latin typeface="Hind Medium"/>
                <a:ea typeface="Hind Medium"/>
                <a:cs typeface="Hind Medium"/>
                <a:sym typeface="Hind Medium"/>
              </a:rPr>
              <a:t>Objective Description</a:t>
            </a:r>
            <a:endParaRPr sz="3000">
              <a:latin typeface="Hind Medium"/>
              <a:ea typeface="Hind Medium"/>
              <a:cs typeface="Hind Medium"/>
              <a:sym typeface="Hind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latin typeface="Hind Medium"/>
                <a:ea typeface="Hind Medium"/>
                <a:cs typeface="Hind Medium"/>
                <a:sym typeface="Hind Medium"/>
              </a:rPr>
              <a:t>Basics of Using the Linux Command Line</a:t>
            </a:r>
            <a:endParaRPr sz="4400"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26" name="Google Shape;126;p24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4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4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4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4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AB3E14-AC60-406F-B335-333D2C130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2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42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2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2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2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2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42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 History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71" name="Google Shape;371;p42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If the desired command is in the list that the 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history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generates, it can be executed by typing an exclamation point ! character and then the number next to the command (i.e., 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!3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If the history command is passed a number as an argument, it outputs that number of previous commands from the history list.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execute the most recent command type 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!!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hit </a:t>
            </a:r>
            <a:r>
              <a:rPr lang="en" sz="1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Enter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: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execute the most recent iteration of a specific command, type 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400" i="1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hit </a:t>
            </a:r>
            <a:r>
              <a:rPr lang="en" sz="1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Enter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2" name="Google Shape;372;p42"/>
          <p:cNvSpPr/>
          <p:nvPr/>
        </p:nvSpPr>
        <p:spPr>
          <a:xfrm>
            <a:off x="883500" y="2475050"/>
            <a:ext cx="7377000" cy="1047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history 3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6  date               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7  ls /home             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8  history 3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DE4860B-0D78-4DBD-A0F9-E81746162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>
            <a:spLocks noGrp="1"/>
          </p:cNvSpPr>
          <p:nvPr>
            <p:ph type="ctrTitle"/>
          </p:nvPr>
        </p:nvSpPr>
        <p:spPr>
          <a:xfrm>
            <a:off x="333150" y="2081024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Variables</a:t>
            </a:r>
            <a:endParaRPr sz="4400" b="1" i="0" u="none" strike="noStrike" cap="none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78" name="Google Shape;37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3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43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43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43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43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43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9CAC87-C232-44D5-A439-E689CBB5F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4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44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44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4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44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4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4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Variables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97" name="Google Shape;397;p4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variable is a feature that allows the user or the shell to store data.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Variables are given names and stored temporarily in memory.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There are two types of variables used in the Bash shell, </a:t>
            </a:r>
            <a:r>
              <a:rPr lang="en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local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</a:t>
            </a:r>
            <a:r>
              <a:rPr lang="en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environment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FAB849-3876-42C1-8B30-F9650BE34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5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45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5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45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45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5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5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Local Variables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10" name="Google Shape;410;p45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Local or </a:t>
            </a:r>
            <a:r>
              <a:rPr lang="en" sz="14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shell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variables exist only in the current shell. When the user closes a terminal window or shell, all of the variables are lost.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set the value of a variable, use the following assignment expression.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following example creates a local variable named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variable1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assigns it a value of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Something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display the value of the variable, use a dollar sign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character followed by the variable name as an argument to the 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echo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11" name="Google Shape;411;p45"/>
          <p:cNvSpPr/>
          <p:nvPr/>
        </p:nvSpPr>
        <p:spPr>
          <a:xfrm>
            <a:off x="879800" y="1802650"/>
            <a:ext cx="7173900" cy="3384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variable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200" i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endParaRPr sz="1200" i="1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2" name="Google Shape;412;p45"/>
          <p:cNvSpPr/>
          <p:nvPr/>
        </p:nvSpPr>
        <p:spPr>
          <a:xfrm>
            <a:off x="879800" y="2938900"/>
            <a:ext cx="7173900" cy="338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variable1='Something'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3" name="Google Shape;413;p45"/>
          <p:cNvSpPr/>
          <p:nvPr/>
        </p:nvSpPr>
        <p:spPr>
          <a:xfrm>
            <a:off x="879800" y="4075150"/>
            <a:ext cx="7173900" cy="516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$variable1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Something</a:t>
            </a:r>
            <a:endParaRPr sz="1100" i="1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79D7AD-7FDB-4BC1-82A9-8A8EE1E23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6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46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6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46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46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6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6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Environment Variables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26" name="Google Shape;426;p46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Environment variables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also called </a:t>
            </a:r>
            <a:r>
              <a:rPr lang="en" sz="14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global variables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are available system-wide.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Examples include the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HOME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, and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HISTSIZE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variables.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command in the example below displays the value of the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HISTSIZE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variable: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 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env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outputs a list of the environment variables.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export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 is used to turn a local variable into an environment variable.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Exported variables can be removed using the </a:t>
            </a:r>
            <a:r>
              <a:rPr lang="en" sz="14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unset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27" name="Google Shape;427;p46"/>
          <p:cNvSpPr/>
          <p:nvPr/>
        </p:nvSpPr>
        <p:spPr>
          <a:xfrm>
            <a:off x="879800" y="2076738"/>
            <a:ext cx="7173900" cy="607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$HISTSIZE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‌</a:t>
            </a:r>
            <a:r>
              <a:rPr lang="en" sz="1000">
                <a:solidFill>
                  <a:srgbClr val="EEEEE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⁠</a:t>
            </a:r>
            <a:r>
              <a:rPr lang="en" sz="1000">
                <a:solidFill>
                  <a:srgbClr val="EEEEEE"/>
                </a:solidFill>
                <a:latin typeface="Cambria"/>
                <a:ea typeface="Cambria"/>
                <a:cs typeface="Cambria"/>
                <a:sym typeface="Cambria"/>
              </a:rPr>
              <a:t>​​</a:t>
            </a:r>
            <a:r>
              <a:rPr lang="en" sz="1000">
                <a:solidFill>
                  <a:srgbClr val="EEEEE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⁠</a:t>
            </a:r>
            <a:r>
              <a:rPr lang="en" sz="1000">
                <a:solidFill>
                  <a:srgbClr val="EEEEEE"/>
                </a:solidFill>
                <a:latin typeface="Cambria"/>
                <a:ea typeface="Cambria"/>
                <a:cs typeface="Cambria"/>
                <a:sym typeface="Cambria"/>
              </a:rPr>
              <a:t>​ 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1000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8" name="Google Shape;428;p46"/>
          <p:cNvSpPr/>
          <p:nvPr/>
        </p:nvSpPr>
        <p:spPr>
          <a:xfrm>
            <a:off x="918475" y="3741575"/>
            <a:ext cx="7560600" cy="829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export variable1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env | grep variable1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EF2929"/>
                </a:solidFill>
                <a:latin typeface="Courier New"/>
                <a:ea typeface="Courier New"/>
                <a:cs typeface="Courier New"/>
                <a:sym typeface="Courier New"/>
              </a:rPr>
              <a:t>variable1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=Something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A3571B-9704-4040-8BC6-E0154A96D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874" y="145594"/>
            <a:ext cx="1593300" cy="13511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47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7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7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7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7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7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47"/>
          <p:cNvSpPr txBox="1">
            <a:spLocks noGrp="1"/>
          </p:cNvSpPr>
          <p:nvPr>
            <p:ph type="title" idx="4294967295"/>
          </p:nvPr>
        </p:nvSpPr>
        <p:spPr>
          <a:xfrm>
            <a:off x="311700" y="3126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Path Variable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41" name="Google Shape;441;p47"/>
          <p:cNvSpPr txBox="1">
            <a:spLocks noGrp="1"/>
          </p:cNvSpPr>
          <p:nvPr>
            <p:ph type="body" idx="4294967295"/>
          </p:nvPr>
        </p:nvSpPr>
        <p:spPr>
          <a:xfrm>
            <a:off x="311700" y="113252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One of the most important Bash shell variables to understand is the 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variable.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variable lists all the places that the system can look for programs to execute.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following command displays the path of the current shell: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If the command is not found in any directory listed in the 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variable, then the shell returns a 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 not found 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error.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42" name="Google Shape;442;p47"/>
          <p:cNvSpPr/>
          <p:nvPr/>
        </p:nvSpPr>
        <p:spPr>
          <a:xfrm>
            <a:off x="877650" y="3119250"/>
            <a:ext cx="7388700" cy="797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$PATH     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/home/sysadmin/bin:/usr/local/sbin:/usr/local/bin:/usr/sbin:/usr/bin:/sbin:/bin:/usr/games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825F5A-DA0F-4ECB-8361-2BADD5B3E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8"/>
          <p:cNvSpPr txBox="1">
            <a:spLocks noGrp="1"/>
          </p:cNvSpPr>
          <p:nvPr>
            <p:ph type="ctrTitle"/>
          </p:nvPr>
        </p:nvSpPr>
        <p:spPr>
          <a:xfrm>
            <a:off x="570300" y="19605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>
                <a:latin typeface="Hind"/>
                <a:ea typeface="Hind"/>
                <a:cs typeface="Hind"/>
                <a:sym typeface="Hind"/>
              </a:rPr>
              <a:t>Command Types</a:t>
            </a:r>
            <a:endParaRPr sz="4400" b="1" i="0" u="none" strike="noStrike" cap="none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448" name="Google Shape;448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8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48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48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48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48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48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03D0C5-C0AE-489F-9A79-F199B98E2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49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49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9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49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49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49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49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 Types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67" name="Google Shape;467;p49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</a:t>
            </a:r>
            <a:r>
              <a:rPr lang="en" sz="1600">
                <a:solidFill>
                  <a:srgbClr val="333333"/>
                </a:solidFill>
                <a:latin typeface="Trebuchet MS"/>
                <a:ea typeface="Trebuchet MS"/>
                <a:cs typeface="Trebuchet MS"/>
                <a:sym typeface="Trebuchet MS"/>
              </a:rPr>
              <a:t> </a:t>
            </a:r>
            <a:r>
              <a:rPr lang="en" sz="160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can be used to determine information about command type.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There are several different sources of commands within the shell of your CLI: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Internal commands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External commands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Aliases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8" name="Google Shape;468;p49"/>
          <p:cNvSpPr/>
          <p:nvPr/>
        </p:nvSpPr>
        <p:spPr>
          <a:xfrm>
            <a:off x="870150" y="1691925"/>
            <a:ext cx="7753800" cy="377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en" sz="1200" i="1">
                <a:solidFill>
                  <a:srgbClr val="333333"/>
                </a:solidFill>
                <a:highlight>
                  <a:srgbClr val="F5F5F5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 sz="120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97BF85-7E2E-440E-B543-E1F7B3C8A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50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0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50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50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50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50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50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Internal 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1" name="Google Shape;481;p50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Also called </a:t>
            </a:r>
            <a:r>
              <a:rPr lang="en" sz="16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built-in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commands, these commands are built into the shell itself.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good example is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 (change directory) command as it is part of the Bash shell. 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identifies the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 as an internal command: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2" name="Google Shape;482;p50"/>
          <p:cNvSpPr/>
          <p:nvPr/>
        </p:nvSpPr>
        <p:spPr>
          <a:xfrm>
            <a:off x="879800" y="2328125"/>
            <a:ext cx="7173900" cy="607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type cd  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cd is a shell builtin</a:t>
            </a:r>
            <a:endParaRPr sz="11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5E1496A-5768-43AA-BD28-1E7EB8278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51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51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51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1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51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51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51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External 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95" name="Google Shape;495;p51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 i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External commands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are stored in files that are searched by the shell.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It can be beneficial to know where the shell is finding the command or which version it is using.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which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searches for the location of a command by searching the 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variable.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6" name="Google Shape;496;p51"/>
          <p:cNvSpPr/>
          <p:nvPr/>
        </p:nvSpPr>
        <p:spPr>
          <a:xfrm>
            <a:off x="879800" y="2753550"/>
            <a:ext cx="7173900" cy="10752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which ls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/bin/ls         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which cal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/usr/bin/cal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10282E-D615-4378-A3DD-B7B3064C1E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ctrTitle"/>
          </p:nvPr>
        </p:nvSpPr>
        <p:spPr>
          <a:xfrm>
            <a:off x="233916" y="1960522"/>
            <a:ext cx="8558484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Introduction</a:t>
            </a:r>
            <a:endParaRPr sz="4400" b="1" i="0" u="none" strike="noStrike" cap="none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5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5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783DF3-BCFE-4AE7-AF70-CD3A60648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52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52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52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52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52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52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52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External Commands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External commands can be executed by typing the complete path to the command.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For external commands, the </a:t>
            </a:r>
            <a:r>
              <a:rPr lang="en" sz="160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 displays the location of the command: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display all locations that contain the command name, use the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-a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option to the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10" name="Google Shape;510;p52"/>
          <p:cNvSpPr/>
          <p:nvPr/>
        </p:nvSpPr>
        <p:spPr>
          <a:xfrm>
            <a:off x="918475" y="1196950"/>
            <a:ext cx="7173900" cy="669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50">
                <a:solidFill>
                  <a:srgbClr val="F0F0F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50">
                <a:solidFill>
                  <a:srgbClr val="F0F0F0"/>
                </a:solidFill>
                <a:latin typeface="Courier New"/>
                <a:ea typeface="Courier New"/>
                <a:cs typeface="Courier New"/>
                <a:sym typeface="Courier New"/>
              </a:rPr>
              <a:t>$ /bin/ls                                                   </a:t>
            </a:r>
            <a:endParaRPr sz="1050">
              <a:solidFill>
                <a:srgbClr val="F0F0F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0F0F0"/>
                </a:solidFill>
                <a:latin typeface="Courier New"/>
                <a:ea typeface="Courier New"/>
                <a:cs typeface="Courier New"/>
                <a:sym typeface="Courier New"/>
              </a:rPr>
              <a:t>Desktop  Documents  Downloads  Music  Pictures  Public  Templates  Videos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000"/>
              </a:spcBef>
              <a:spcAft>
                <a:spcPts val="750"/>
              </a:spcAft>
              <a:buNone/>
            </a:pP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1" name="Google Shape;511;p52"/>
          <p:cNvSpPr/>
          <p:nvPr/>
        </p:nvSpPr>
        <p:spPr>
          <a:xfrm>
            <a:off x="899150" y="2494400"/>
            <a:ext cx="7193100" cy="560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type cal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cal is /usr/bin/cal</a:t>
            </a:r>
            <a:endParaRPr sz="1050">
              <a:solidFill>
                <a:srgbClr val="33333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2" name="Google Shape;512;p52"/>
          <p:cNvSpPr/>
          <p:nvPr/>
        </p:nvSpPr>
        <p:spPr>
          <a:xfrm>
            <a:off x="870150" y="3983300"/>
            <a:ext cx="7222200" cy="348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highlight>
                  <a:srgbClr val="000000"/>
                </a:highlight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highlight>
                  <a:srgbClr val="000000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highlight>
                  <a:srgbClr val="000000"/>
                </a:highlight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highlight>
                  <a:srgbClr val="000000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highlight>
                  <a:srgbClr val="000000"/>
                </a:highlight>
                <a:latin typeface="Courier New"/>
                <a:ea typeface="Courier New"/>
                <a:cs typeface="Courier New"/>
                <a:sym typeface="Courier New"/>
              </a:rPr>
              <a:t> type -a echo  </a:t>
            </a: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6A9DE27-A4DD-4982-82BA-AAFD74E26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3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53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53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53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53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53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53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Aliases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25" name="Google Shape;525;p53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An </a:t>
            </a:r>
            <a:r>
              <a:rPr lang="en" sz="16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alias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can be used to map longer commands to shorter key sequences.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For example, the command </a:t>
            </a:r>
            <a:r>
              <a:rPr lang="en" sz="1600">
                <a:solidFill>
                  <a:srgbClr val="C7254E"/>
                </a:solidFill>
                <a:highlight>
                  <a:srgbClr val="F9F2F4"/>
                </a:highlight>
                <a:latin typeface="Courier New"/>
                <a:ea typeface="Courier New"/>
                <a:cs typeface="Courier New"/>
                <a:sym typeface="Courier New"/>
              </a:rPr>
              <a:t>ls -l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is commonly aliased to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or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ll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determine what aliases are set on the current shell use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alias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can identify aliases to other commands: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6" name="Google Shape;526;p53"/>
          <p:cNvSpPr/>
          <p:nvPr/>
        </p:nvSpPr>
        <p:spPr>
          <a:xfrm>
            <a:off x="879800" y="2328125"/>
            <a:ext cx="7173900" cy="1077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alias          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alias egrep='egrep --color=auto'    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alias fgrep='fgrep --color=auto'    </a:t>
            </a:r>
            <a:endParaRPr sz="11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Output Omitted...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7" name="Google Shape;527;p53"/>
          <p:cNvSpPr/>
          <p:nvPr/>
        </p:nvSpPr>
        <p:spPr>
          <a:xfrm>
            <a:off x="870150" y="4012325"/>
            <a:ext cx="7173900" cy="560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1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1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type ll                                          </a:t>
            </a:r>
            <a:endParaRPr sz="11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ll is aliased to `ls -alF' 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DDCA54-0068-4F2D-B49A-11AC5658B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54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54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54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54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54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54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Functions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40" name="Google Shape;540;p54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Functions can also be built using existing commands to: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Create new commands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Override commands built-in to the shell or commands stored in files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Aliases and functions are normally loaded from the initialization files when the shell first starts.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D220B2-AC6A-49F3-B2B5-A8C4F9D4A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5"/>
          <p:cNvSpPr txBox="1">
            <a:spLocks noGrp="1"/>
          </p:cNvSpPr>
          <p:nvPr>
            <p:ph type="ctrTitle"/>
          </p:nvPr>
        </p:nvSpPr>
        <p:spPr>
          <a:xfrm>
            <a:off x="0" y="2152350"/>
            <a:ext cx="91440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Quoting</a:t>
            </a:r>
            <a:endParaRPr sz="4400" b="1" i="0" u="none" strike="noStrike" cap="none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546" name="Google Shape;546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5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55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55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55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55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55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BD6C9-8DC4-4F27-AF4C-632EA286B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56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56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56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56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6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56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56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Double Quotes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65" name="Google Shape;565;p56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Double quotes stop the shell from </a:t>
            </a:r>
            <a:r>
              <a:rPr lang="en" sz="1600" i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interpreting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some metacharacters, including glob characters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This is useful when you want to display something on the screen that is normally a special character to the shell.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 the example below, the Bash shell doesn't convert the glob pattern into filenames that match the pattern (like it normally does):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Double quotes still allow for </a:t>
            </a:r>
            <a:r>
              <a:rPr lang="en" sz="1600" i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command substitution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 </a:t>
            </a:r>
            <a:r>
              <a:rPr lang="en" sz="1600" i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 substitution,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and permit some other shell metacharacters (i.e., the 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variable)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6" name="Google Shape;566;p56"/>
          <p:cNvSpPr/>
          <p:nvPr/>
        </p:nvSpPr>
        <p:spPr>
          <a:xfrm>
            <a:off x="879800" y="1440575"/>
            <a:ext cx="7432800" cy="357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C9D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Glob characters, also called wild cards, are symbols that have special meaning to the shell (i.e, 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" sz="12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 sz="1200">
                <a:solidFill>
                  <a:srgbClr val="33333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).</a:t>
            </a:r>
            <a:endParaRPr sz="1200"/>
          </a:p>
        </p:txBody>
      </p:sp>
      <p:sp>
        <p:nvSpPr>
          <p:cNvPr id="567" name="Google Shape;567;p56"/>
          <p:cNvSpPr/>
          <p:nvPr/>
        </p:nvSpPr>
        <p:spPr>
          <a:xfrm>
            <a:off x="889475" y="3325875"/>
            <a:ext cx="7432800" cy="607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"The glob characters are *, ? and [ ]"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The glob characters are *, ? and [ ]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B79FBB8-37FE-4FEE-A5ED-106414B08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57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57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57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57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57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57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57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Single Quotes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80" name="Google Shape;580;p57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Single quotes prevent the shell from doing any interpreting of special characters, including globs, variables, command substitution and other metacharacters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1" name="Google Shape;581;p57"/>
          <p:cNvSpPr/>
          <p:nvPr/>
        </p:nvSpPr>
        <p:spPr>
          <a:xfrm>
            <a:off x="855600" y="1533601"/>
            <a:ext cx="7432800" cy="1115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The car costs $100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The car costs 00                         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'The car costs $100'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The car costs $100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1FC8220-DB27-4513-BF15-AF8D99DBDD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Google Shape;586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58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58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58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58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58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8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58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Backslash Character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94" name="Google Shape;594;p58"/>
          <p:cNvSpPr txBox="1">
            <a:spLocks noGrp="1"/>
          </p:cNvSpPr>
          <p:nvPr>
            <p:ph type="body" idx="4294967295"/>
          </p:nvPr>
        </p:nvSpPr>
        <p:spPr>
          <a:xfrm>
            <a:off x="311700" y="999025"/>
            <a:ext cx="8520600" cy="3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technique to essentially single quote a single character is to use the backslash character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If the phrase below is placed in single quotes,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$1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and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$PATH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are not variables: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if you want to have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$PATH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treated as a variable and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$1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not?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 this case, use a backslash 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character in front of the dollar sign </a:t>
            </a:r>
            <a:r>
              <a:rPr lang="en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character to prevent the shell from interpreting it: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95" name="Google Shape;595;p58"/>
          <p:cNvSpPr/>
          <p:nvPr/>
        </p:nvSpPr>
        <p:spPr>
          <a:xfrm>
            <a:off x="855600" y="1734525"/>
            <a:ext cx="7432800" cy="896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"The service costs $1 and the path is $PATH"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‌</a:t>
            </a:r>
            <a:r>
              <a:rPr lang="en" sz="1000">
                <a:solidFill>
                  <a:srgbClr val="EEEEE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⁠</a:t>
            </a:r>
            <a:r>
              <a:rPr lang="en" sz="1000">
                <a:solidFill>
                  <a:srgbClr val="EEEEEE"/>
                </a:solidFill>
                <a:latin typeface="Cambria"/>
                <a:ea typeface="Cambria"/>
                <a:cs typeface="Cambria"/>
                <a:sym typeface="Cambria"/>
              </a:rPr>
              <a:t>​​</a:t>
            </a:r>
            <a:r>
              <a:rPr lang="en" sz="1000">
                <a:solidFill>
                  <a:srgbClr val="EEEEEE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⁠</a:t>
            </a:r>
            <a:r>
              <a:rPr lang="en" sz="1000">
                <a:solidFill>
                  <a:srgbClr val="EEEEEE"/>
                </a:solidFill>
                <a:latin typeface="Cambria"/>
                <a:ea typeface="Cambria"/>
                <a:cs typeface="Cambria"/>
                <a:sym typeface="Cambria"/>
              </a:rPr>
              <a:t>​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The service costs  and the path is /usr/bin/custom:/home/sysadmin/bin:/usr/local/sbin:/usr/local/bin:/usr/sbin:/usr/bin:/sbin:/bin:/usr/games 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6" name="Google Shape;596;p58"/>
          <p:cNvSpPr/>
          <p:nvPr/>
        </p:nvSpPr>
        <p:spPr>
          <a:xfrm>
            <a:off x="855600" y="3752325"/>
            <a:ext cx="7357500" cy="831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The service costs \$1 and the path is $PATH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The service costs $1 and the path is /usr/bin/custom:/home/sysadmin/bin:/usr/local/sbin:/usr/local/bin:/usr/sbin:/usr/bin:/sbin:/bin:/usr/games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6194491-0DB7-4323-B3B8-DE7AD9332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Google Shape;601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59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59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59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59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59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59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59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Backquotes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609" name="Google Shape;609;p59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Backquotes, or backticks, are used to specify a command within a command, a process called </a:t>
            </a:r>
            <a:r>
              <a:rPr lang="en" sz="16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command substitution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Note the output of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echo Today is date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line: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To execute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date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 so the output of that command is sent to the 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echo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command, put the </a:t>
            </a:r>
            <a:r>
              <a:rPr lang="en" sz="1600">
                <a:solidFill>
                  <a:srgbClr val="C7254E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date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command inside of two backquotes: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10" name="Google Shape;610;p59"/>
          <p:cNvSpPr/>
          <p:nvPr/>
        </p:nvSpPr>
        <p:spPr>
          <a:xfrm>
            <a:off x="855600" y="1988000"/>
            <a:ext cx="7432800" cy="6078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Today is date      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Today is date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1" name="Google Shape;611;p59"/>
          <p:cNvSpPr/>
          <p:nvPr/>
        </p:nvSpPr>
        <p:spPr>
          <a:xfrm>
            <a:off x="870150" y="3432225"/>
            <a:ext cx="7377000" cy="5607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echo Today is `date`       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Today is Mon Nov 4 03:40:04 UTC 2030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33A618-5C39-4D58-ABCF-70BE35C3A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0"/>
          <p:cNvSpPr txBox="1">
            <a:spLocks noGrp="1"/>
          </p:cNvSpPr>
          <p:nvPr>
            <p:ph type="ctrTitle"/>
          </p:nvPr>
        </p:nvSpPr>
        <p:spPr>
          <a:xfrm>
            <a:off x="0" y="2152350"/>
            <a:ext cx="91440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 dirty="0">
                <a:latin typeface="Hind"/>
                <a:ea typeface="Hind"/>
                <a:cs typeface="Hind"/>
                <a:sym typeface="Hind"/>
              </a:rPr>
              <a:t>Control Statements</a:t>
            </a:r>
            <a:endParaRPr sz="4400" b="1" i="0" u="none" strike="noStrike" cap="none" dirty="0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617" name="Google Shape;617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60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60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60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60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60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60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D2316B-B7BD-48E2-AB37-AFAB76FEE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Google Shape;628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61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61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61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61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61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61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61"/>
          <p:cNvSpPr txBox="1">
            <a:spLocks noGrp="1"/>
          </p:cNvSpPr>
          <p:nvPr>
            <p:ph type="title" idx="4294967295"/>
          </p:nvPr>
        </p:nvSpPr>
        <p:spPr>
          <a:xfrm>
            <a:off x="311700" y="86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Control Statements 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636" name="Google Shape;636;p61"/>
          <p:cNvSpPr txBox="1">
            <a:spLocks noGrp="1"/>
          </p:cNvSpPr>
          <p:nvPr>
            <p:ph type="body" idx="4294967295"/>
          </p:nvPr>
        </p:nvSpPr>
        <p:spPr>
          <a:xfrm>
            <a:off x="311700" y="77992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Control statements allow you to use multiple commands at once or run additional commands.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Control statements include: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Semicolon (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Double ampersand (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Double pipe (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||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D0FB10-2201-49AD-B1B5-30556AFDD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6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6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6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Introduction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57" name="Google Shape;157;p26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module will cover the basics of the command line such as: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command line interface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shell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Command Types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Quoting 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○"/>
            </a:pPr>
            <a:r>
              <a:rPr lang="en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Statements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7199AD-BAF8-4130-91BA-3DE8982A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62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62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62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62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62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62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62"/>
          <p:cNvSpPr txBox="1">
            <a:spLocks noGrp="1"/>
          </p:cNvSpPr>
          <p:nvPr>
            <p:ph type="title" idx="4294967295"/>
          </p:nvPr>
        </p:nvSpPr>
        <p:spPr>
          <a:xfrm>
            <a:off x="311700" y="474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Control Statements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649" name="Google Shape;649;p62"/>
          <p:cNvSpPr txBox="1">
            <a:spLocks noGrp="1"/>
          </p:cNvSpPr>
          <p:nvPr>
            <p:ph type="body" idx="4294967295"/>
          </p:nvPr>
        </p:nvSpPr>
        <p:spPr>
          <a:xfrm>
            <a:off x="311700" y="707476"/>
            <a:ext cx="8520600" cy="3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semicolon can be used to run multiple commands, one after the other: 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double ampersand </a:t>
            </a:r>
            <a:r>
              <a:rPr lang="en" sz="1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acts as a logical "and" if the first command is successful, then the second command (to the right of the </a:t>
            </a:r>
            <a:r>
              <a:rPr lang="en" sz="1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) will also run: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double pipe </a:t>
            </a:r>
            <a:r>
              <a:rPr lang="en" sz="1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||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 is a logical "or". It works similarly to </a:t>
            </a:r>
            <a:r>
              <a:rPr lang="en" sz="1400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&amp;&amp;</a:t>
            </a:r>
            <a:r>
              <a:rPr lang="en" sz="1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; depending on the result of the first command, the second command will either run or be skipped:</a:t>
            </a: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0" name="Google Shape;650;p62"/>
          <p:cNvSpPr/>
          <p:nvPr/>
        </p:nvSpPr>
        <p:spPr>
          <a:xfrm>
            <a:off x="855600" y="1108200"/>
            <a:ext cx="7432800" cy="351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75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cal 1 2015; cal 2 2015; cal 3 2015  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1" name="Google Shape;651;p62"/>
          <p:cNvSpPr/>
          <p:nvPr/>
        </p:nvSpPr>
        <p:spPr>
          <a:xfrm>
            <a:off x="860475" y="2170500"/>
            <a:ext cx="7377000" cy="802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ls /etc/xml &amp;&amp; echo success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catalog  catalog.old  xml-core.xml  xml-core.xml.old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success                        </a:t>
            </a:r>
            <a:endParaRPr sz="1000" b="1">
              <a:solidFill>
                <a:srgbClr val="8AE23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2" name="Google Shape;652;p62"/>
          <p:cNvSpPr/>
          <p:nvPr/>
        </p:nvSpPr>
        <p:spPr>
          <a:xfrm>
            <a:off x="860475" y="3683688"/>
            <a:ext cx="7377000" cy="802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AE234"/>
                </a:solidFill>
                <a:latin typeface="Courier New"/>
                <a:ea typeface="Courier New"/>
                <a:cs typeface="Courier New"/>
                <a:sym typeface="Courier New"/>
              </a:rPr>
              <a:t>sysadmin@localhost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00" b="1">
                <a:solidFill>
                  <a:srgbClr val="729FCF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en" sz="1000" b="1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 ls /etc/junk || echo failed     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ls: cannot access /etc/junk: No such file or directory             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750"/>
              </a:spcBef>
              <a:spcAft>
                <a:spcPts val="75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EEEE"/>
                </a:solidFill>
                <a:latin typeface="Courier New"/>
                <a:ea typeface="Courier New"/>
                <a:cs typeface="Courier New"/>
                <a:sym typeface="Courier New"/>
              </a:rPr>
              <a:t>failed</a:t>
            </a:r>
            <a:endParaRPr sz="1000">
              <a:solidFill>
                <a:srgbClr val="EEEEE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DAA722E-9A9A-41B4-822A-ED4DDCF45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ctrTitle"/>
          </p:nvPr>
        </p:nvSpPr>
        <p:spPr>
          <a:xfrm>
            <a:off x="570300" y="19605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>
                <a:latin typeface="Hind"/>
                <a:ea typeface="Hind"/>
                <a:cs typeface="Hind"/>
                <a:sym typeface="Hind"/>
              </a:rPr>
              <a:t>Command Line Interface</a:t>
            </a:r>
            <a:endParaRPr sz="4400" b="1" i="0" u="none" strike="noStrike" cap="none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7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7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7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7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7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59A5635-1BC7-48F9-946F-6DC4B811B4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Command Line Interface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Linux community promotes the CLI due to its power, speed and ability to accomplish a vast array of tasks with a single command line instruction.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CLI provides more precise control, greater speed and the ability to automate tasks more easily through scripting.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By learning the CLI, a user can easily be productive almost instantly on ANY flavor or distribution of Linux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1FCA16-C915-4594-988E-69D86BEE0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ctrTitle"/>
          </p:nvPr>
        </p:nvSpPr>
        <p:spPr>
          <a:xfrm>
            <a:off x="570300" y="19605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</a:pPr>
            <a:r>
              <a:rPr lang="en" sz="4400" b="1">
                <a:latin typeface="Hind"/>
                <a:ea typeface="Hind"/>
                <a:cs typeface="Hind"/>
                <a:sym typeface="Hind"/>
              </a:rPr>
              <a:t>The Shell</a:t>
            </a:r>
            <a:endParaRPr sz="4400" b="1" i="0" u="none" strike="noStrike" cap="none">
              <a:solidFill>
                <a:schemeClr val="lt1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0975" y="4470425"/>
            <a:ext cx="1478599" cy="4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9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9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870930-FC6F-4B43-91D2-194FB6456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0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0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0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The Shell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07" name="Google Shape;207;p3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Once a user has entered a command the terminal then accepts what the user has typed and passes to a </a:t>
            </a:r>
            <a:r>
              <a:rPr lang="en" sz="1600" i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shell</a:t>
            </a: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CLI provides more precise control, greater speed and the ability to automate tasks more easily through scripting.</a:t>
            </a:r>
            <a:endParaRPr sz="16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shell is the command line interpreter that translates commands entered by a user into actions to be performed by the operating system.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Linux environment allows the use of many different shells.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most commonly used shell for Linux distributions is called the </a:t>
            </a:r>
            <a:r>
              <a:rPr lang="en" sz="1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Bash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shell.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B3C29B-B69E-49F1-8771-A98888D7CC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4" y="4721325"/>
            <a:ext cx="679450" cy="20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1"/>
          <p:cNvSpPr/>
          <p:nvPr/>
        </p:nvSpPr>
        <p:spPr>
          <a:xfrm>
            <a:off x="0" y="5002800"/>
            <a:ext cx="1593300" cy="140700"/>
          </a:xfrm>
          <a:prstGeom prst="rect">
            <a:avLst/>
          </a:prstGeom>
          <a:solidFill>
            <a:srgbClr val="005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1"/>
          <p:cNvSpPr/>
          <p:nvPr/>
        </p:nvSpPr>
        <p:spPr>
          <a:xfrm>
            <a:off x="1593300" y="5002800"/>
            <a:ext cx="1593300" cy="14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3186600" y="5002800"/>
            <a:ext cx="1593300" cy="140700"/>
          </a:xfrm>
          <a:prstGeom prst="rect">
            <a:avLst/>
          </a:prstGeom>
          <a:solidFill>
            <a:srgbClr val="AC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4779900" y="5002800"/>
            <a:ext cx="1593300" cy="140700"/>
          </a:xfrm>
          <a:prstGeom prst="rect">
            <a:avLst/>
          </a:prstGeom>
          <a:solidFill>
            <a:srgbClr val="639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1"/>
          <p:cNvSpPr/>
          <p:nvPr/>
        </p:nvSpPr>
        <p:spPr>
          <a:xfrm>
            <a:off x="6373200" y="5002800"/>
            <a:ext cx="1593300" cy="140700"/>
          </a:xfrm>
          <a:prstGeom prst="rect">
            <a:avLst/>
          </a:prstGeom>
          <a:solidFill>
            <a:srgbClr val="3C7A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7966500" y="5002800"/>
            <a:ext cx="1177500" cy="140700"/>
          </a:xfrm>
          <a:prstGeom prst="rect">
            <a:avLst/>
          </a:prstGeom>
          <a:solidFill>
            <a:srgbClr val="2B40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1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Hind"/>
                <a:ea typeface="Hind"/>
                <a:cs typeface="Hind"/>
                <a:sym typeface="Hind"/>
              </a:rPr>
              <a:t>The Shell</a:t>
            </a:r>
            <a:endParaRPr b="1"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Bash shell also has many popular features, a few of which are listed below: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○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Command line history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○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Inline editing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○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Scripting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371600" lvl="2" indent="-304800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■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ability to place commands in a file and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then interpret (effectively use 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Bash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to execute the contents of) the file, </a:t>
            </a: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resulting in all of the commands being executed.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Aliases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371600" lvl="2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■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ability to create short nicknames for longer commands.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Variables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1371600" lvl="2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■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Used to store information for the Bash shell and for the user. 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9142A4-A7B9-423C-A301-69C2506FC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" y="4797257"/>
            <a:ext cx="2423861" cy="2055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eometric">
  <a:themeElements>
    <a:clrScheme name="Custom 1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1632</Words>
  <Application>Microsoft Office PowerPoint</Application>
  <PresentationFormat>On-screen Show (16:9)</PresentationFormat>
  <Paragraphs>864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2" baseType="lpstr">
      <vt:lpstr>Cambria</vt:lpstr>
      <vt:lpstr>Quattrocento Sans</vt:lpstr>
      <vt:lpstr>Roboto</vt:lpstr>
      <vt:lpstr>Hind Medium</vt:lpstr>
      <vt:lpstr>Trebuchet MS</vt:lpstr>
      <vt:lpstr>Hind</vt:lpstr>
      <vt:lpstr>Courier New</vt:lpstr>
      <vt:lpstr>Arial</vt:lpstr>
      <vt:lpstr>Helvetica Neue</vt:lpstr>
      <vt:lpstr>Calibri</vt:lpstr>
      <vt:lpstr>Simple Light</vt:lpstr>
      <vt:lpstr>Geometric</vt:lpstr>
      <vt:lpstr>Module 05 Command Line Skills</vt:lpstr>
      <vt:lpstr>Exam Objective 2.1 Command Line Basics  Objective Description Basics of Using the Linux Command Line</vt:lpstr>
      <vt:lpstr>Introduction</vt:lpstr>
      <vt:lpstr>Introduction</vt:lpstr>
      <vt:lpstr>Command Line Interface</vt:lpstr>
      <vt:lpstr>Command Line Interface</vt:lpstr>
      <vt:lpstr>The Shell</vt:lpstr>
      <vt:lpstr>The Shell</vt:lpstr>
      <vt:lpstr>The Shell</vt:lpstr>
      <vt:lpstr>The Shell</vt:lpstr>
      <vt:lpstr>Commands</vt:lpstr>
      <vt:lpstr>Commands</vt:lpstr>
      <vt:lpstr>Commands</vt:lpstr>
      <vt:lpstr>Arguments</vt:lpstr>
      <vt:lpstr>Commands</vt:lpstr>
      <vt:lpstr>Options</vt:lpstr>
      <vt:lpstr>Options</vt:lpstr>
      <vt:lpstr>Options</vt:lpstr>
      <vt:lpstr>Command History</vt:lpstr>
      <vt:lpstr>Command History</vt:lpstr>
      <vt:lpstr>Variables</vt:lpstr>
      <vt:lpstr>Variables</vt:lpstr>
      <vt:lpstr>Local Variables</vt:lpstr>
      <vt:lpstr>Environment Variables</vt:lpstr>
      <vt:lpstr>Path Variable</vt:lpstr>
      <vt:lpstr>Command Types</vt:lpstr>
      <vt:lpstr>Command Types</vt:lpstr>
      <vt:lpstr>Internal Commands</vt:lpstr>
      <vt:lpstr>External Commands</vt:lpstr>
      <vt:lpstr>External Commands</vt:lpstr>
      <vt:lpstr>Aliases</vt:lpstr>
      <vt:lpstr>Functions</vt:lpstr>
      <vt:lpstr>Quoting</vt:lpstr>
      <vt:lpstr>Double Quotes</vt:lpstr>
      <vt:lpstr>Single Quotes</vt:lpstr>
      <vt:lpstr>Backslash Character</vt:lpstr>
      <vt:lpstr>Backquotes</vt:lpstr>
      <vt:lpstr>Control Statements</vt:lpstr>
      <vt:lpstr>Control Statements </vt:lpstr>
      <vt:lpstr>Control Statements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05 Command Line Skills</dc:title>
  <cp:lastModifiedBy>Laura Dutra</cp:lastModifiedBy>
  <cp:revision>1</cp:revision>
  <dcterms:modified xsi:type="dcterms:W3CDTF">2019-02-25T19:52:53Z</dcterms:modified>
</cp:coreProperties>
</file>